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D44E-D38B-4BED-9B65-8162AC2F158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ED9F-D847-476C-9301-31C7EFB56B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nsumer-club.kiev.ua/articles/multimedia/1349/1" TargetMode="External"/><Relationship Id="rId3" Type="http://schemas.openxmlformats.org/officeDocument/2006/relationships/hyperlink" Target="http://www.worldtimezones.com/content/worldmap" TargetMode="External"/><Relationship Id="rId7" Type="http://schemas.openxmlformats.org/officeDocument/2006/relationships/hyperlink" Target="http://www.xtimeline.com/evt/view.aspx?id=12995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culinary.com/?p=1904" TargetMode="External"/><Relationship Id="rId5" Type="http://schemas.openxmlformats.org/officeDocument/2006/relationships/hyperlink" Target="http://suite101.com/article/hernan-cortes-biography--childhood-and-early-years-a225962?qt-mlt=1" TargetMode="External"/><Relationship Id="rId4" Type="http://schemas.openxmlformats.org/officeDocument/2006/relationships/hyperlink" Target="http://carmichaelscabinetofcuriosities.blogspot.com/2010/07/elusive-columbu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373471609.png"/>
          <p:cNvPicPr>
            <a:picLocks noChangeAspect="1"/>
          </p:cNvPicPr>
          <p:nvPr/>
        </p:nvPicPr>
        <p:blipFill>
          <a:blip r:embed="rId3" cstate="print">
            <a:lum bright="3000"/>
          </a:blip>
          <a:stretch>
            <a:fillRect/>
          </a:stretch>
        </p:blipFill>
        <p:spPr>
          <a:xfrm>
            <a:off x="6400800" y="0"/>
            <a:ext cx="1295400" cy="863600"/>
          </a:xfrm>
          <a:prstGeom prst="rect">
            <a:avLst/>
          </a:prstGeom>
        </p:spPr>
      </p:pic>
      <p:pic>
        <p:nvPicPr>
          <p:cNvPr id="30" name="Picture 29" descr="3734922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1742902" cy="11457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0" y="3505200"/>
            <a:ext cx="1371600" cy="685800"/>
          </a:xfrm>
          <a:prstGeom prst="rect">
            <a:avLst/>
          </a:prstGeom>
          <a:solidFill>
            <a:srgbClr val="FFEBA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206057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Der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Weg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der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Schokolade</a:t>
            </a:r>
            <a:endParaRPr lang="en-US" sz="6000" dirty="0">
              <a:latin typeface="Lobster Two" pitchFamily="50" charset="0"/>
            </a:endParaRPr>
          </a:p>
        </p:txBody>
      </p:sp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4343400"/>
            <a:ext cx="1524000" cy="838200"/>
          </a:xfrm>
          <a:prstGeom prst="rect">
            <a:avLst/>
          </a:prstGeom>
          <a:solidFill>
            <a:srgbClr val="FFEBA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37343651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141490">
            <a:off x="1676400" y="4800600"/>
            <a:ext cx="727620" cy="580277"/>
          </a:xfrm>
          <a:prstGeom prst="rect">
            <a:avLst/>
          </a:prstGeom>
        </p:spPr>
      </p:pic>
      <p:pic>
        <p:nvPicPr>
          <p:cNvPr id="17" name="Picture 16" descr="37344233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71800" y="4114800"/>
            <a:ext cx="763060" cy="808898"/>
          </a:xfrm>
          <a:prstGeom prst="rect">
            <a:avLst/>
          </a:prstGeom>
        </p:spPr>
      </p:pic>
      <p:pic>
        <p:nvPicPr>
          <p:cNvPr id="18" name="Picture 17" descr="37345105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99313" y="3542157"/>
            <a:ext cx="253487" cy="376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0" y="4495800"/>
            <a:ext cx="3962400" cy="206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000" dirty="0" err="1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  <a:ea typeface="+mj-ea"/>
                <a:cs typeface="+mj-cs"/>
              </a:rPr>
              <a:t>a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obster Two" pitchFamily="50" charset="0"/>
                <a:ea typeface="+mj-ea"/>
                <a:cs typeface="+mj-cs"/>
              </a:rPr>
              <a:t>utor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obster Two" pitchFamily="50" charset="0"/>
                <a:ea typeface="+mj-ea"/>
                <a:cs typeface="+mj-cs"/>
              </a:rPr>
              <a:t>Dejan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obster Two" pitchFamily="50" charset="0"/>
                <a:ea typeface="+mj-ea"/>
                <a:cs typeface="+mj-cs"/>
              </a:rPr>
              <a:t> Bara</a:t>
            </a:r>
            <a:r>
              <a:rPr kumimoji="0" lang="sr-Latn-R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Lobster Two" pitchFamily="50" charset="0"/>
                <a:ea typeface="+mj-ea"/>
                <a:cs typeface="+mj-cs"/>
              </a:rPr>
              <a:t>čkov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obster Two" pitchFamily="50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4419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Im Jahre 1502 landete Christoph Kolumbus  in Südamerika, wo er Kakaobohnen von Azteken nicht als Tauschmittel annehmen wollte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Dancing Script O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3505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Im Jahre 1519  probierte der Seefahrer Hernando Cortez Kakaobohnen in Mexico und nahm sie als Tauschmittel für andere Waren an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Dancing Script OT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676400" cy="678428"/>
          </a:xfrm>
          <a:prstGeom prst="rect">
            <a:avLst/>
          </a:prstGeom>
          <a:solidFill>
            <a:srgbClr val="FFEBA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37347160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48000" y="1676400"/>
            <a:ext cx="721066" cy="5249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76600" y="17012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Im Jahre 1519  probierte der In der zweiten Hälfte des 16. Jahrhunderts kochte der kluge Koch Rafael  ein duftendes Getränk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Dancing Script OT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1600" y="533400"/>
            <a:ext cx="1447799" cy="990600"/>
          </a:xfrm>
          <a:prstGeom prst="rect">
            <a:avLst/>
          </a:prstGeom>
          <a:solidFill>
            <a:srgbClr val="FFEBA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57800" y="609600"/>
            <a:ext cx="138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Mitte des 19. Jahrhunderts vermischte der Engländer Joseph Fry</a:t>
            </a:r>
          </a:p>
          <a:p>
            <a:r>
              <a:rPr lang="de-DE" sz="8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Kakaobutter, Kakaomasse und Zucker und so entstand die erste „Tafel“ Schokolade</a:t>
            </a:r>
            <a:endParaRPr lang="en-US" sz="800" dirty="0">
              <a:solidFill>
                <a:schemeClr val="accent2">
                  <a:lumMod val="50000"/>
                </a:schemeClr>
              </a:solidFill>
              <a:latin typeface="Dancing Script OT" pitchFamily="5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3000" r="-7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4900" y="1905000"/>
            <a:ext cx="8949100" cy="4317762"/>
            <a:chOff x="194900" y="1905000"/>
            <a:chExt cx="8949100" cy="4317762"/>
          </a:xfrm>
        </p:grpSpPr>
        <p:grpSp>
          <p:nvGrpSpPr>
            <p:cNvPr id="22" name="Group 21"/>
            <p:cNvGrpSpPr/>
            <p:nvPr/>
          </p:nvGrpSpPr>
          <p:grpSpPr>
            <a:xfrm>
              <a:off x="194900" y="1905000"/>
              <a:ext cx="8949100" cy="4317762"/>
              <a:chOff x="194900" y="1905000"/>
              <a:chExt cx="8949100" cy="431776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3400" y="2286000"/>
                <a:ext cx="7391400" cy="3505200"/>
              </a:xfrm>
              <a:prstGeom prst="rect">
                <a:avLst/>
              </a:prstGeom>
              <a:solidFill>
                <a:srgbClr val="FFEBAB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373436515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20141490">
                <a:off x="194900" y="4925501"/>
                <a:ext cx="1626659" cy="1297261"/>
              </a:xfrm>
              <a:prstGeom prst="rect">
                <a:avLst/>
              </a:prstGeom>
            </p:spPr>
          </p:pic>
          <p:pic>
            <p:nvPicPr>
              <p:cNvPr id="17" name="Picture 16" descr="37344233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823456" y="1905000"/>
                <a:ext cx="2320544" cy="2459942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609600" y="2514600"/>
              <a:ext cx="7239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Im Jahre 1502 landete Christoph Kolumbus  in Südamerika, wo er Kakaobohnen von Azteken nicht als Tauschmittel annehmen wollte</a:t>
              </a:r>
              <a:endParaRPr lang="en-US" sz="4400" dirty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2000" r="-7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1000" y="2209800"/>
            <a:ext cx="8534400" cy="3771429"/>
            <a:chOff x="381000" y="2209800"/>
            <a:chExt cx="8534400" cy="3771429"/>
          </a:xfrm>
        </p:grpSpPr>
        <p:sp>
          <p:nvSpPr>
            <p:cNvPr id="14" name="Rectangle 13"/>
            <p:cNvSpPr/>
            <p:nvPr/>
          </p:nvSpPr>
          <p:spPr>
            <a:xfrm>
              <a:off x="533400" y="2286000"/>
              <a:ext cx="8382000" cy="3581400"/>
            </a:xfrm>
            <a:prstGeom prst="rect">
              <a:avLst/>
            </a:prstGeom>
            <a:solidFill>
              <a:srgbClr val="FFEBAB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2514600"/>
              <a:ext cx="6324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Im Jahre 1519  probierte der Seefahrer Hernando Cortez Kakaobohnen in Mexico und nahm sie als Tauschmittel für andere Waren an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endParaRPr>
            </a:p>
          </p:txBody>
        </p:sp>
        <p:pic>
          <p:nvPicPr>
            <p:cNvPr id="18" name="Picture 17" descr="373451055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1000" y="2209800"/>
              <a:ext cx="2539683" cy="377142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12000" r="-7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2286000"/>
            <a:ext cx="8382000" cy="3581400"/>
          </a:xfrm>
          <a:prstGeom prst="rect">
            <a:avLst/>
          </a:prstGeom>
          <a:solidFill>
            <a:srgbClr val="FFEBA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73471609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2590800"/>
            <a:ext cx="4427232" cy="2951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00400" y="3389055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rPr>
              <a:t>In der zweiten Hälfte des 16. Jahrhunderts kochte der kluge Koch Rafael  ein duftendes Getränk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Dancing Script OT" pitchFamily="5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t="-6000" r="-73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533400" y="2286000"/>
            <a:ext cx="8382000" cy="3581400"/>
            <a:chOff x="533400" y="2286000"/>
            <a:chExt cx="8382000" cy="3581400"/>
          </a:xfrm>
        </p:grpSpPr>
        <p:sp>
          <p:nvSpPr>
            <p:cNvPr id="14" name="Rectangle 13"/>
            <p:cNvSpPr/>
            <p:nvPr/>
          </p:nvSpPr>
          <p:spPr>
            <a:xfrm>
              <a:off x="533400" y="2286000"/>
              <a:ext cx="8382000" cy="3581400"/>
            </a:xfrm>
            <a:prstGeom prst="rect">
              <a:avLst/>
            </a:prstGeom>
            <a:solidFill>
              <a:srgbClr val="FFEBAB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" y="2514600"/>
              <a:ext cx="6324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Zu Beginn des 17. Jahrhunderts kam ein Holländer  auf die Idee Kakao herzustellen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endParaRPr>
            </a:p>
          </p:txBody>
        </p:sp>
      </p:grpSp>
      <p:pic>
        <p:nvPicPr>
          <p:cNvPr id="16" name="Picture 15" descr="37349225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124200"/>
            <a:ext cx="4184451" cy="27507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0" r="-43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pic>
        <p:nvPicPr>
          <p:cNvPr id="6" name="Picture 5" descr="183078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9985">
            <a:off x="3039654" y="2632762"/>
            <a:ext cx="984124" cy="861109"/>
          </a:xfrm>
          <a:prstGeom prst="rect">
            <a:avLst/>
          </a:prstGeom>
        </p:spPr>
      </p:pic>
      <p:pic>
        <p:nvPicPr>
          <p:cNvPr id="5" name="Picture 4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27856">
            <a:off x="1781890" y="3430031"/>
            <a:ext cx="1189174" cy="1040528"/>
          </a:xfrm>
          <a:prstGeom prst="rect">
            <a:avLst/>
          </a:prstGeom>
        </p:spPr>
      </p:pic>
      <p:pic>
        <p:nvPicPr>
          <p:cNvPr id="7" name="Picture 6" descr="1830782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09812">
            <a:off x="3676071" y="2263997"/>
            <a:ext cx="715268" cy="62586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1803" y="867311"/>
            <a:ext cx="9536803" cy="5000089"/>
            <a:chOff x="-11803" y="867311"/>
            <a:chExt cx="9536803" cy="5000089"/>
          </a:xfrm>
        </p:grpSpPr>
        <p:pic>
          <p:nvPicPr>
            <p:cNvPr id="15" name="Picture 14" descr="373428493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985276">
              <a:off x="-11803" y="867311"/>
              <a:ext cx="3407689" cy="2446721"/>
            </a:xfrm>
            <a:prstGeom prst="rect">
              <a:avLst/>
            </a:prstGeom>
          </p:spPr>
        </p:pic>
        <p:grpSp>
          <p:nvGrpSpPr>
            <p:cNvPr id="2" name="Group 15"/>
            <p:cNvGrpSpPr/>
            <p:nvPr/>
          </p:nvGrpSpPr>
          <p:grpSpPr>
            <a:xfrm>
              <a:off x="533400" y="2286000"/>
              <a:ext cx="8991600" cy="3581400"/>
              <a:chOff x="533400" y="2286000"/>
              <a:chExt cx="8991600" cy="3581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3400" y="2286000"/>
                <a:ext cx="8382000" cy="3581400"/>
              </a:xfrm>
              <a:prstGeom prst="rect">
                <a:avLst/>
              </a:prstGeom>
              <a:solidFill>
                <a:srgbClr val="FFEBAB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9600" y="2514600"/>
                <a:ext cx="89154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dirty="0" smtClean="0">
                    <a:solidFill>
                      <a:schemeClr val="accent2">
                        <a:lumMod val="50000"/>
                      </a:schemeClr>
                    </a:solidFill>
                    <a:latin typeface="Dancing Script OT" pitchFamily="50" charset="0"/>
                  </a:rPr>
                  <a:t>Mitte des 19. Jahrhunderts vermischte der Engländer Joseph </a:t>
                </a:r>
                <a:r>
                  <a:rPr lang="de-DE" sz="4000" dirty="0" smtClean="0">
                    <a:solidFill>
                      <a:schemeClr val="accent2">
                        <a:lumMod val="50000"/>
                      </a:schemeClr>
                    </a:solidFill>
                    <a:latin typeface="Dancing Script OT" pitchFamily="50" charset="0"/>
                  </a:rPr>
                  <a:t>Fry Kakaobutter</a:t>
                </a:r>
                <a:r>
                  <a:rPr lang="de-DE" sz="4000" dirty="0" smtClean="0">
                    <a:solidFill>
                      <a:schemeClr val="accent2">
                        <a:lumMod val="50000"/>
                      </a:schemeClr>
                    </a:solidFill>
                    <a:latin typeface="Dancing Script OT" pitchFamily="50" charset="0"/>
                  </a:rPr>
                  <a:t>, Kakaomasse und Zucker und so entstand die erste „Tafel“ Schokolade</a:t>
                </a:r>
                <a:endParaRPr lang="en-US" sz="4000" dirty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1000" t="-18000" r="-39000" b="-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/>
          <p:nvPr/>
        </p:nvGrpSpPr>
        <p:grpSpPr>
          <a:xfrm>
            <a:off x="990600" y="533400"/>
            <a:ext cx="7696200" cy="3581400"/>
            <a:chOff x="990600" y="533400"/>
            <a:chExt cx="9144000" cy="3581400"/>
          </a:xfrm>
        </p:grpSpPr>
        <p:sp>
          <p:nvSpPr>
            <p:cNvPr id="14" name="Rectangle 13"/>
            <p:cNvSpPr/>
            <p:nvPr/>
          </p:nvSpPr>
          <p:spPr>
            <a:xfrm>
              <a:off x="990600" y="533400"/>
              <a:ext cx="8382000" cy="3581400"/>
            </a:xfrm>
            <a:prstGeom prst="rect">
              <a:avLst/>
            </a:prstGeom>
            <a:solidFill>
              <a:srgbClr val="FFEBAB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762000"/>
              <a:ext cx="8915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Im Jahre 1876 vermengte der Schweizer Daniel Pieter  die Kakaomasse mit Kondensmilch und so entstand die erste Milchshcokolade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endParaRPr>
            </a:p>
          </p:txBody>
        </p:sp>
      </p:grpSp>
      <p:pic>
        <p:nvPicPr>
          <p:cNvPr id="16" name="Picture 15" descr="3733963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8513">
            <a:off x="6689737" y="3178428"/>
            <a:ext cx="2199074" cy="1617081"/>
          </a:xfrm>
          <a:prstGeom prst="rect">
            <a:avLst/>
          </a:prstGeom>
        </p:spPr>
      </p:pic>
      <p:pic>
        <p:nvPicPr>
          <p:cNvPr id="12" name="Picture 11" descr="183106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267200"/>
            <a:ext cx="536668" cy="469585"/>
          </a:xfrm>
          <a:prstGeom prst="rect">
            <a:avLst/>
          </a:prstGeom>
        </p:spPr>
      </p:pic>
      <p:pic>
        <p:nvPicPr>
          <p:cNvPr id="13" name="Picture 12" descr="1831068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43275"/>
            <a:ext cx="460468" cy="402910"/>
          </a:xfrm>
          <a:prstGeom prst="rect">
            <a:avLst/>
          </a:prstGeom>
        </p:spPr>
      </p:pic>
      <p:pic>
        <p:nvPicPr>
          <p:cNvPr id="8" name="Picture 7" descr="18307828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09812">
            <a:off x="4314933" y="1901804"/>
            <a:ext cx="709267" cy="620610"/>
          </a:xfrm>
          <a:prstGeom prst="rect">
            <a:avLst/>
          </a:prstGeom>
        </p:spPr>
      </p:pic>
      <p:pic>
        <p:nvPicPr>
          <p:cNvPr id="9" name="Picture 8" descr="1831068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6856" y="4724400"/>
            <a:ext cx="724811" cy="634210"/>
          </a:xfrm>
          <a:prstGeom prst="rect">
            <a:avLst/>
          </a:prstGeom>
        </p:spPr>
      </p:pic>
      <p:pic>
        <p:nvPicPr>
          <p:cNvPr id="10" name="Picture 9" descr="18310683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4724400"/>
            <a:ext cx="724811" cy="634210"/>
          </a:xfrm>
          <a:prstGeom prst="rect">
            <a:avLst/>
          </a:prstGeom>
        </p:spPr>
      </p:pic>
      <p:pic>
        <p:nvPicPr>
          <p:cNvPr id="11" name="Picture 10" descr="18310683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733921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5681"/>
            <a:ext cx="9449188" cy="6796481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1066800" y="4495800"/>
            <a:ext cx="7503795" cy="2057400"/>
            <a:chOff x="1081135" y="4495800"/>
            <a:chExt cx="8915400" cy="2057400"/>
          </a:xfrm>
        </p:grpSpPr>
        <p:sp>
          <p:nvSpPr>
            <p:cNvPr id="5" name="Rectangle 4"/>
            <p:cNvSpPr/>
            <p:nvPr/>
          </p:nvSpPr>
          <p:spPr>
            <a:xfrm>
              <a:off x="1081135" y="4495800"/>
              <a:ext cx="8291465" cy="2057400"/>
            </a:xfrm>
            <a:prstGeom prst="rect">
              <a:avLst/>
            </a:prstGeom>
            <a:solidFill>
              <a:srgbClr val="FFEBAB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1135" y="4495800"/>
              <a:ext cx="8915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Am Ende des 19. Jahrhundert erfand</a:t>
              </a:r>
            </a:p>
            <a:p>
              <a:r>
                <a:rPr lang="de-DE" sz="4000" dirty="0" smtClean="0">
                  <a:solidFill>
                    <a:schemeClr val="accent2">
                      <a:lumMod val="50000"/>
                    </a:schemeClr>
                  </a:solidFill>
                  <a:latin typeface="Dancing Script OT" pitchFamily="50" charset="0"/>
                </a:rPr>
                <a:t> Henri Nestle  Kondensmilch und entwickelte Milchpulver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Dancing Script OT" pitchFamily="50" charset="0"/>
              </a:endParaRPr>
            </a:p>
          </p:txBody>
        </p:sp>
      </p:grpSp>
      <p:pic>
        <p:nvPicPr>
          <p:cNvPr id="8" name="Picture 7" descr="183106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715000"/>
            <a:ext cx="536668" cy="469585"/>
          </a:xfrm>
          <a:prstGeom prst="rect">
            <a:avLst/>
          </a:prstGeom>
        </p:spPr>
      </p:pic>
      <p:pic>
        <p:nvPicPr>
          <p:cNvPr id="9" name="Picture 8" descr="1831068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791075"/>
            <a:ext cx="460468" cy="402910"/>
          </a:xfrm>
          <a:prstGeom prst="rect">
            <a:avLst/>
          </a:prstGeom>
        </p:spPr>
      </p:pic>
      <p:pic>
        <p:nvPicPr>
          <p:cNvPr id="16" name="Picture 15" descr="1831068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524000"/>
            <a:ext cx="724811" cy="634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1300" y="990600"/>
            <a:ext cx="85979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Kori</a:t>
            </a:r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  <a:latin typeface="Lobster Two" pitchFamily="50" charset="0"/>
              </a:rPr>
              <a:t>šćene slike: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Lobster Two" pitchFamily="50" charset="0"/>
            </a:endParaRPr>
          </a:p>
          <a:p>
            <a:pPr lvl="0"/>
            <a:r>
              <a:rPr lang="sr-Latn-RS" dirty="0" smtClean="0"/>
              <a:t>pozadina</a:t>
            </a:r>
            <a:r>
              <a:rPr lang="sr-Cyrl-RS" dirty="0" smtClean="0"/>
              <a:t>: </a:t>
            </a:r>
            <a:endParaRPr lang="sr-Latn-RS" dirty="0" smtClean="0"/>
          </a:p>
          <a:p>
            <a:pPr lvl="0"/>
            <a:r>
              <a:rPr lang="sr-Cyrl-RS" u="sng" dirty="0" smtClean="0">
                <a:hlinkClick r:id="rId3"/>
              </a:rPr>
              <a:t>http</a:t>
            </a:r>
            <a:r>
              <a:rPr lang="sr-Cyrl-RS" u="sng" dirty="0">
                <a:hlinkClick r:id="rId3"/>
              </a:rPr>
              <a:t>://www.worldtimezones.com/content/worldmap</a:t>
            </a:r>
            <a:endParaRPr lang="en-US" dirty="0"/>
          </a:p>
          <a:p>
            <a:pPr lvl="0"/>
            <a:r>
              <a:rPr lang="en-US" dirty="0" err="1"/>
              <a:t>Christoph</a:t>
            </a:r>
            <a:r>
              <a:rPr lang="en-US" dirty="0"/>
              <a:t> </a:t>
            </a:r>
            <a:r>
              <a:rPr lang="en-US" dirty="0" err="1"/>
              <a:t>Colуmbуs</a:t>
            </a:r>
            <a:r>
              <a:rPr lang="en-US" dirty="0"/>
              <a:t>: </a:t>
            </a:r>
            <a:r>
              <a:rPr lang="en-US" u="sng" dirty="0">
                <a:hlinkClick r:id="rId4"/>
              </a:rPr>
              <a:t>http://</a:t>
            </a:r>
            <a:r>
              <a:rPr lang="en-US" u="sng" dirty="0" err="1">
                <a:hlinkClick r:id="rId4"/>
              </a:rPr>
              <a:t>carmichaelscabinetofcуriosities.blogspot.com</a:t>
            </a:r>
            <a:r>
              <a:rPr lang="en-US" u="sng" dirty="0">
                <a:hlinkClick r:id="rId4"/>
              </a:rPr>
              <a:t>/2010/07/</a:t>
            </a:r>
            <a:r>
              <a:rPr lang="en-US" u="sng" dirty="0" err="1">
                <a:hlinkClick r:id="rId4"/>
              </a:rPr>
              <a:t>elуsive-colуmbуs.html</a:t>
            </a:r>
            <a:endParaRPr lang="en-US" dirty="0"/>
          </a:p>
          <a:p>
            <a:pPr lvl="0"/>
            <a:r>
              <a:rPr lang="en-US" dirty="0"/>
              <a:t>Hernando Cortes: </a:t>
            </a:r>
            <a:endParaRPr lang="sr-Latn-RS" dirty="0" smtClean="0"/>
          </a:p>
          <a:p>
            <a:pPr lvl="0"/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err="1">
                <a:hlinkClick r:id="rId5"/>
              </a:rPr>
              <a:t>sуite101.com</a:t>
            </a:r>
            <a:r>
              <a:rPr lang="en-US" u="sng" dirty="0">
                <a:hlinkClick r:id="rId5"/>
              </a:rPr>
              <a:t>/article/</a:t>
            </a:r>
            <a:r>
              <a:rPr lang="en-US" u="sng" dirty="0" err="1">
                <a:hlinkClick r:id="rId5"/>
              </a:rPr>
              <a:t>hernan</a:t>
            </a:r>
            <a:r>
              <a:rPr lang="en-US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cortes</a:t>
            </a:r>
            <a:r>
              <a:rPr lang="en-US" u="sng" dirty="0">
                <a:hlinkClick r:id="rId5"/>
              </a:rPr>
              <a:t>-biography--</a:t>
            </a:r>
            <a:r>
              <a:rPr lang="en-US" u="sng" dirty="0" err="1">
                <a:hlinkClick r:id="rId5"/>
              </a:rPr>
              <a:t>childhood-and-early-years-a225962?qt-mlt</a:t>
            </a:r>
            <a:r>
              <a:rPr lang="en-US" u="sng" dirty="0">
                <a:hlinkClick r:id="rId5"/>
              </a:rPr>
              <a:t>=1</a:t>
            </a:r>
            <a:endParaRPr lang="en-US" dirty="0"/>
          </a:p>
          <a:p>
            <a:pPr lvl="0"/>
            <a:r>
              <a:rPr lang="en-US" dirty="0"/>
              <a:t>Joseph Fry</a:t>
            </a:r>
            <a:r>
              <a:rPr lang="sr-Cyrl-RS" dirty="0"/>
              <a:t>, Ма</a:t>
            </a:r>
            <a:r>
              <a:rPr lang="en-US" dirty="0" err="1"/>
              <a:t>ya</a:t>
            </a:r>
            <a:r>
              <a:rPr lang="en-US" dirty="0" smtClean="0"/>
              <a:t>:</a:t>
            </a:r>
            <a:endParaRPr lang="sr-Latn-RS" dirty="0" smtClean="0"/>
          </a:p>
          <a:p>
            <a:pPr lvl="0"/>
            <a:r>
              <a:rPr lang="en-US" dirty="0" smtClean="0"/>
              <a:t> </a:t>
            </a:r>
            <a:r>
              <a:rPr lang="en-US" u="sng" dirty="0">
                <a:hlinkClick r:id="rId6"/>
              </a:rPr>
              <a:t>http://</a:t>
            </a:r>
            <a:r>
              <a:rPr lang="en-US" u="sng" dirty="0" err="1">
                <a:hlinkClick r:id="rId6"/>
              </a:rPr>
              <a:t>www.cуcуlinary.com</a:t>
            </a:r>
            <a:r>
              <a:rPr lang="en-US" u="sng" dirty="0">
                <a:hlinkClick r:id="rId6"/>
              </a:rPr>
              <a:t>/?p=1904</a:t>
            </a:r>
            <a:endParaRPr lang="en-US" dirty="0"/>
          </a:p>
          <a:p>
            <a:pPr lvl="0"/>
            <a:r>
              <a:rPr lang="de-DE" dirty="0"/>
              <a:t>Daniel Pieter</a:t>
            </a:r>
            <a:r>
              <a:rPr lang="de-DE" dirty="0" smtClean="0"/>
              <a:t>:</a:t>
            </a:r>
            <a:endParaRPr lang="sr-Latn-RS" dirty="0" smtClean="0"/>
          </a:p>
          <a:p>
            <a:pPr lvl="0"/>
            <a:r>
              <a:rPr lang="de-DE" dirty="0" smtClean="0"/>
              <a:t> </a:t>
            </a:r>
            <a:r>
              <a:rPr lang="de-DE" u="sng" dirty="0">
                <a:hlinkClick r:id="rId7"/>
              </a:rPr>
              <a:t>http://www.xtimeline.com/evt/view.aspx?id=129956</a:t>
            </a:r>
            <a:endParaRPr lang="en-US" dirty="0"/>
          </a:p>
          <a:p>
            <a:pPr lvl="0"/>
            <a:r>
              <a:rPr lang="en-US" dirty="0"/>
              <a:t>Henry Nestle: </a:t>
            </a:r>
            <a:endParaRPr lang="sr-Latn-RS" dirty="0" smtClean="0"/>
          </a:p>
          <a:p>
            <a:pPr lvl="0"/>
            <a:r>
              <a:rPr lang="en-US" u="sng" dirty="0" smtClean="0">
                <a:hlinkClick r:id="rId8"/>
              </a:rPr>
              <a:t>http</a:t>
            </a:r>
            <a:r>
              <a:rPr lang="en-US" u="sng" dirty="0">
                <a:hlinkClick r:id="rId8"/>
              </a:rPr>
              <a:t>://</a:t>
            </a:r>
            <a:r>
              <a:rPr lang="en-US" u="sng" dirty="0" err="1">
                <a:hlinkClick r:id="rId8"/>
              </a:rPr>
              <a:t>consуmer-clуb.kiev.уa</a:t>
            </a:r>
            <a:r>
              <a:rPr lang="en-US" u="sng" dirty="0">
                <a:hlinkClick r:id="rId8"/>
              </a:rPr>
              <a:t>/articles/</a:t>
            </a:r>
            <a:r>
              <a:rPr lang="en-US" u="sng" dirty="0" err="1">
                <a:hlinkClick r:id="rId8"/>
              </a:rPr>
              <a:t>mуltimedia</a:t>
            </a:r>
            <a:r>
              <a:rPr lang="en-US" u="sng" dirty="0">
                <a:hlinkClick r:id="rId8"/>
              </a:rPr>
              <a:t>/1349/1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4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267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Der Weg der Schokolade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Weg der Schokolade</dc:title>
  <dc:creator>Ceca</dc:creator>
  <cp:lastModifiedBy>Ceca</cp:lastModifiedBy>
  <cp:revision>6</cp:revision>
  <dcterms:created xsi:type="dcterms:W3CDTF">2013-08-06T07:54:02Z</dcterms:created>
  <dcterms:modified xsi:type="dcterms:W3CDTF">2013-08-06T10:18:31Z</dcterms:modified>
</cp:coreProperties>
</file>