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BFAA63-6016-4600-ADFB-EA444FCEADE7}"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40701732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FAA63-6016-4600-ADFB-EA444FCEADE7}"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2700916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FAA63-6016-4600-ADFB-EA444FCEADE7}"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22954532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FAA63-6016-4600-ADFB-EA444FCEADE7}"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38973075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FAA63-6016-4600-ADFB-EA444FCEADE7}"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4016855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FAA63-6016-4600-ADFB-EA444FCEADE7}" type="datetimeFigureOut">
              <a:rPr lang="en-US" smtClean="0"/>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16841978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FAA63-6016-4600-ADFB-EA444FCEADE7}" type="datetimeFigureOut">
              <a:rPr lang="en-US" smtClean="0"/>
              <a:t>12/17/2012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35529040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FAA63-6016-4600-ADFB-EA444FCEADE7}" type="datetimeFigureOut">
              <a:rPr lang="en-US" smtClean="0"/>
              <a:t>12/17/2012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29951662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FAA63-6016-4600-ADFB-EA444FCEADE7}" type="datetimeFigureOut">
              <a:rPr lang="en-US" smtClean="0"/>
              <a:t>12/17/2012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15530614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FAA63-6016-4600-ADFB-EA444FCEADE7}" type="datetimeFigureOut">
              <a:rPr lang="en-US" smtClean="0"/>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23793803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FAA63-6016-4600-ADFB-EA444FCEADE7}" type="datetimeFigureOut">
              <a:rPr lang="en-US" smtClean="0"/>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C48A-0ACF-4607-909C-435D4B5DEFA1}" type="slidenum">
              <a:rPr lang="en-US" smtClean="0"/>
              <a:t>‹#›</a:t>
            </a:fld>
            <a:endParaRPr lang="en-US"/>
          </a:p>
        </p:txBody>
      </p:sp>
    </p:spTree>
    <p:extLst>
      <p:ext uri="{BB962C8B-B14F-4D97-AF65-F5344CB8AC3E}">
        <p14:creationId xmlns:p14="http://schemas.microsoft.com/office/powerpoint/2010/main" val="39186277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FAA63-6016-4600-ADFB-EA444FCEADE7}" type="datetimeFigureOut">
              <a:rPr lang="en-US" smtClean="0"/>
              <a:t>12/17/2012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EC48A-0ACF-4607-909C-435D4B5DEFA1}" type="slidenum">
              <a:rPr lang="en-US" smtClean="0"/>
              <a:t>‹#›</a:t>
            </a:fld>
            <a:endParaRPr lang="en-US"/>
          </a:p>
        </p:txBody>
      </p:sp>
    </p:spTree>
    <p:extLst>
      <p:ext uri="{BB962C8B-B14F-4D97-AF65-F5344CB8AC3E}">
        <p14:creationId xmlns:p14="http://schemas.microsoft.com/office/powerpoint/2010/main" val="3170379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rg_hi" descr="https://encrypted-tbn2.gstatic.com/images?q=tbn:ANd9GcS_gRx6taLKeCcSJPmsAn1WLn1p2gQ_lTR13dimtz4wxla_UzX_x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400425"/>
            <a:ext cx="5582342" cy="3457575"/>
          </a:xfrm>
          <a:prstGeom prst="flowChartManualInpu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8" name="Rectangle 9"/>
          <p:cNvSpPr>
            <a:spLocks noChangeArrowheads="1"/>
          </p:cNvSpPr>
          <p:nvPr/>
        </p:nvSpPr>
        <p:spPr bwMode="auto">
          <a:xfrm>
            <a:off x="0" y="641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chemeClr val="tx1"/>
                </a:solidFill>
                <a:effectLst/>
                <a:latin typeface="Arial" pitchFamily="34" charset="0"/>
                <a:ea typeface="Cambria" pitchFamily="18" charset="0"/>
                <a:cs typeface="Times New Roman" pitchFamily="18" charset="0"/>
              </a:rPr>
              <a:t> </a:t>
            </a: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3886200" y="1828800"/>
            <a:ext cx="4953000" cy="2677656"/>
          </a:xfrm>
          <a:prstGeom prst="rect">
            <a:avLst/>
          </a:prstGeom>
          <a:noFill/>
        </p:spPr>
        <p:txBody>
          <a:bodyPr wrap="square" rtlCol="0">
            <a:spAutoFit/>
          </a:bodyPr>
          <a:lstStyle/>
          <a:p>
            <a:pPr lvl="0" fontAlgn="base">
              <a:spcBef>
                <a:spcPct val="0"/>
              </a:spcBef>
              <a:spcAft>
                <a:spcPct val="0"/>
              </a:spcAft>
            </a:pPr>
            <a:r>
              <a:rPr kumimoji="0" lang="de-DE" sz="2400" b="0" i="0" u="none" strike="noStrike" cap="none" normalizeH="0" baseline="0" dirty="0" smtClean="0">
                <a:ln>
                  <a:noFill/>
                </a:ln>
                <a:solidFill>
                  <a:schemeClr val="tx1"/>
                </a:solidFill>
                <a:effectLst/>
                <a:ea typeface="Cambria" pitchFamily="18" charset="0"/>
                <a:cs typeface="Times New Roman" pitchFamily="18" charset="0"/>
              </a:rPr>
              <a:t>Im Hinblick auf die Schokoladensorten lässt sich Schokolade dabei in drei große Gruppen einteilen, nämlich in Bitterschokolade, in Milchschokolade und in weiße Schokolade. Gemeinsam ist bei allen Schokoladensorten, dass sie Kakaobutter enthalten.</a:t>
            </a:r>
            <a:endParaRPr kumimoji="0" lang="en-US" sz="2400" b="0" i="0" u="none" strike="noStrike" cap="none" normalizeH="0" baseline="0" dirty="0" smtClean="0">
              <a:ln>
                <a:noFill/>
              </a:ln>
              <a:solidFill>
                <a:schemeClr val="tx1"/>
              </a:solidFill>
              <a:effectLst/>
              <a:cs typeface="Arial" pitchFamily="34" charset="0"/>
            </a:endParaRPr>
          </a:p>
        </p:txBody>
      </p:sp>
      <p:sp>
        <p:nvSpPr>
          <p:cNvPr id="14" name="Rectangle 13"/>
          <p:cNvSpPr/>
          <p:nvPr/>
        </p:nvSpPr>
        <p:spPr>
          <a:xfrm>
            <a:off x="1676400" y="762000"/>
            <a:ext cx="59426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lvl="0" fontAlgn="base">
              <a:spcBef>
                <a:spcPct val="0"/>
              </a:spcBef>
              <a:spcAft>
                <a:spcPct val="0"/>
              </a:spcAft>
            </a:pPr>
            <a:r>
              <a:rPr kumimoji="0" lang="de-DE" sz="5400" b="1" i="0" u="none" strike="noStrike" cap="none" normalizeH="0" baseline="0" dirty="0" smtClean="0">
                <a:ln>
                  <a:noFill/>
                </a:ln>
                <a:solidFill>
                  <a:schemeClr val="accent6">
                    <a:lumMod val="75000"/>
                  </a:schemeClr>
                </a:solidFill>
                <a:effectLst/>
                <a:latin typeface="Times New Roman" pitchFamily="18" charset="0"/>
                <a:ea typeface="Cambria" pitchFamily="18" charset="0"/>
                <a:cs typeface="Times New Roman" pitchFamily="18" charset="0"/>
              </a:rPr>
              <a:t>Schokoladensorten</a:t>
            </a:r>
            <a:r>
              <a:rPr kumimoji="0" lang="de-DE" sz="4400" b="0" i="0" u="none" strike="noStrike" cap="none" normalizeH="0" baseline="0" dirty="0" smtClean="0">
                <a:ln>
                  <a:noFill/>
                </a:ln>
                <a:solidFill>
                  <a:schemeClr val="tx1"/>
                </a:solidFill>
                <a:effectLst/>
                <a:latin typeface="Times New Roman" pitchFamily="18" charset="0"/>
                <a:ea typeface="Cambria" pitchFamily="18" charset="0"/>
                <a:cs typeface="Times New Roman" pitchFamily="18" charset="0"/>
              </a:rPr>
              <a:t> </a:t>
            </a:r>
            <a:endParaRPr kumimoji="0" lang="de-DE" sz="6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370075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Bitterschokolad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9554" l="0" r="100000"/>
                    </a14:imgEffect>
                  </a14:imgLayer>
                </a14:imgProps>
              </a:ext>
              <a:ext uri="{28A0092B-C50C-407E-A947-70E740481C1C}">
                <a14:useLocalDpi xmlns:a14="http://schemas.microsoft.com/office/drawing/2010/main"/>
              </a:ext>
            </a:extLst>
          </a:blip>
          <a:srcRect/>
          <a:stretch>
            <a:fillRect/>
          </a:stretch>
        </p:blipFill>
        <p:spPr bwMode="auto">
          <a:xfrm>
            <a:off x="302614" y="1393040"/>
            <a:ext cx="3126386" cy="2135093"/>
          </a:xfrm>
          <a:prstGeom prst="rect">
            <a:avLst/>
          </a:prstGeom>
          <a:ln>
            <a:noFill/>
          </a:ln>
          <a:effectLst>
            <a:softEdge rad="63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429000" y="1600199"/>
            <a:ext cx="5334000" cy="2308324"/>
          </a:xfrm>
          <a:prstGeom prst="rect">
            <a:avLst/>
          </a:prstGeom>
          <a:noFill/>
        </p:spPr>
        <p:txBody>
          <a:bodyPr wrap="square" rtlCol="0">
            <a:spAutoFit/>
          </a:bodyPr>
          <a:lstStyle/>
          <a:p>
            <a:pPr lvl="0"/>
            <a:r>
              <a:rPr kumimoji="0" lang="de-DE" i="0" strike="noStrike" cap="none" normalizeH="0" baseline="0" dirty="0" smtClean="0">
                <a:ln>
                  <a:noFill/>
                </a:ln>
                <a:solidFill>
                  <a:schemeClr val="tx1"/>
                </a:solidFill>
                <a:effectLst/>
                <a:ea typeface="Cambria" pitchFamily="18" charset="0"/>
                <a:cs typeface="Times New Roman" pitchFamily="18" charset="0"/>
              </a:rPr>
              <a:t>Bitterschokolade</a:t>
            </a:r>
            <a:r>
              <a:rPr kumimoji="0" lang="de-DE" b="0" i="0" u="none" strike="noStrike" cap="none" normalizeH="0" baseline="0" dirty="0" smtClean="0">
                <a:ln>
                  <a:noFill/>
                </a:ln>
                <a:solidFill>
                  <a:schemeClr val="tx1"/>
                </a:solidFill>
                <a:effectLst/>
                <a:ea typeface="Cambria" pitchFamily="18" charset="0"/>
                <a:cs typeface="Times New Roman" pitchFamily="18" charset="0"/>
              </a:rPr>
              <a:t> ist eine Schokoladensorte, die sich durch ihren hohen Kakaoanteil auszeichnet.</a:t>
            </a:r>
            <a:r>
              <a:rPr kumimoji="0" lang="de-DE" b="1" i="0" u="none" strike="noStrike" cap="none" normalizeH="0" baseline="0" dirty="0" smtClean="0">
                <a:ln>
                  <a:noFill/>
                </a:ln>
                <a:solidFill>
                  <a:schemeClr val="tx1"/>
                </a:solidFill>
                <a:effectLst/>
                <a:ea typeface="Cambria" pitchFamily="18" charset="0"/>
                <a:cs typeface="Times New Roman" pitchFamily="18" charset="0"/>
              </a:rPr>
              <a:t> </a:t>
            </a:r>
            <a:r>
              <a:rPr kumimoji="0" lang="de-DE" b="0" i="0" u="none" strike="noStrike" cap="none" normalizeH="0" baseline="0" dirty="0" smtClean="0">
                <a:ln>
                  <a:noFill/>
                </a:ln>
                <a:solidFill>
                  <a:schemeClr val="tx1"/>
                </a:solidFill>
                <a:effectLst/>
                <a:ea typeface="Cambria" pitchFamily="18" charset="0"/>
                <a:cs typeface="Times New Roman" pitchFamily="18" charset="0"/>
              </a:rPr>
              <a:t>Dieser liegt bei 70 % oder mehr. Sie ist dunkel, hat eine leicht bittere Note und ist weniger süß als Milch- oder weiße Schokolade. Sie enthält kein Milchpulver.</a:t>
            </a:r>
          </a:p>
          <a:p>
            <a:pPr lvl="0" algn="just"/>
            <a:r>
              <a:rPr kumimoji="0" lang="de-DE" b="0" i="0" u="none" strike="noStrike" cap="none" normalizeH="0" baseline="0" dirty="0" smtClean="0">
                <a:ln>
                  <a:noFill/>
                </a:ln>
                <a:solidFill>
                  <a:schemeClr val="tx1"/>
                </a:solidFill>
                <a:effectLst/>
                <a:ea typeface="Cambria" pitchFamily="18" charset="0"/>
                <a:cs typeface="Times New Roman" pitchFamily="18" charset="0"/>
              </a:rPr>
              <a:t/>
            </a:r>
            <a:br>
              <a:rPr kumimoji="0" lang="de-DE" b="0" i="0" u="none" strike="noStrike" cap="none" normalizeH="0" baseline="0" dirty="0" smtClean="0">
                <a:ln>
                  <a:noFill/>
                </a:ln>
                <a:solidFill>
                  <a:schemeClr val="tx1"/>
                </a:solidFill>
                <a:effectLst/>
                <a:ea typeface="Cambria" pitchFamily="18" charset="0"/>
                <a:cs typeface="Times New Roman" pitchFamily="18" charset="0"/>
              </a:rPr>
            </a:br>
            <a:endParaRPr lang="en-US" dirty="0" smtClean="0"/>
          </a:p>
          <a:p>
            <a:pPr algn="just"/>
            <a:endParaRPr lang="en-US" dirty="0"/>
          </a:p>
        </p:txBody>
      </p:sp>
      <p:sp>
        <p:nvSpPr>
          <p:cNvPr id="6" name="TextBox 5"/>
          <p:cNvSpPr txBox="1"/>
          <p:nvPr/>
        </p:nvSpPr>
        <p:spPr>
          <a:xfrm>
            <a:off x="3810000" y="4108609"/>
            <a:ext cx="5105400" cy="2031325"/>
          </a:xfrm>
          <a:prstGeom prst="rect">
            <a:avLst/>
          </a:prstGeom>
          <a:noFill/>
        </p:spPr>
        <p:txBody>
          <a:bodyPr wrap="square" rtlCol="0">
            <a:spAutoFit/>
          </a:bodyPr>
          <a:lstStyle/>
          <a:p>
            <a:pPr lvl="0"/>
            <a:r>
              <a:rPr kumimoji="0" lang="de-DE" i="0" strike="noStrike" cap="none" normalizeH="0" baseline="0" dirty="0" smtClean="0">
                <a:ln>
                  <a:noFill/>
                </a:ln>
                <a:solidFill>
                  <a:schemeClr val="tx1"/>
                </a:solidFill>
                <a:effectLst/>
                <a:latin typeface="+mj-lt"/>
                <a:ea typeface="Cambria" pitchFamily="18" charset="0"/>
                <a:cs typeface="Times New Roman" pitchFamily="18" charset="0"/>
              </a:rPr>
              <a:t>Milchschokolade</a:t>
            </a:r>
            <a:r>
              <a:rPr kumimoji="0" lang="de-DE" b="1" i="0" u="none" strike="noStrike" cap="none" normalizeH="0" baseline="0" dirty="0" smtClean="0">
                <a:ln>
                  <a:noFill/>
                </a:ln>
                <a:solidFill>
                  <a:schemeClr val="tx1"/>
                </a:solidFill>
                <a:effectLst/>
                <a:latin typeface="+mj-lt"/>
                <a:ea typeface="Cambria" pitchFamily="18" charset="0"/>
                <a:cs typeface="Times New Roman" pitchFamily="18" charset="0"/>
              </a:rPr>
              <a:t> </a:t>
            </a:r>
            <a:r>
              <a:rPr kumimoji="0" lang="de-DE" b="0" i="0" u="none" strike="noStrike" cap="none" normalizeH="0" baseline="0" dirty="0" smtClean="0">
                <a:ln>
                  <a:noFill/>
                </a:ln>
                <a:solidFill>
                  <a:schemeClr val="tx1"/>
                </a:solidFill>
                <a:effectLst/>
                <a:latin typeface="+mj-lt"/>
                <a:ea typeface="Cambria" pitchFamily="18" charset="0"/>
                <a:cs typeface="Times New Roman" pitchFamily="18" charset="0"/>
              </a:rPr>
              <a:t>besteht aus Kakaobutter, Kakaomasse, Zucker sowie Milch oder Milcherzeugnissen und wird auch unter den Bezeichnungen Vollmilch- oder Alpenmilch-schokolade angeboten. Sie ist heller, weniger herb und süßer als Bitterschokolade. </a:t>
            </a:r>
            <a:endParaRPr kumimoji="0" lang="de-DE" b="0" i="0" u="none" strike="noStrike" cap="none" normalizeH="0" baseline="0" dirty="0" smtClean="0">
              <a:ln>
                <a:noFill/>
              </a:ln>
              <a:solidFill>
                <a:schemeClr val="tx1"/>
              </a:solidFill>
              <a:effectLst/>
              <a:latin typeface="+mj-lt"/>
              <a:cs typeface="Arial" pitchFamily="34" charset="0"/>
            </a:endParaRPr>
          </a:p>
          <a:p>
            <a:endParaRPr lang="en-US" dirty="0"/>
          </a:p>
        </p:txBody>
      </p:sp>
      <p:pic>
        <p:nvPicPr>
          <p:cNvPr id="7" name="Picture 4" descr="Milchschokolade"/>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3000" b="95000" l="0" r="100000"/>
                    </a14:imgEffect>
                  </a14:imgLayer>
                </a14:imgProps>
              </a:ext>
              <a:ext uri="{28A0092B-C50C-407E-A947-70E740481C1C}">
                <a14:useLocalDpi xmlns:a14="http://schemas.microsoft.com/office/drawing/2010/main"/>
              </a:ext>
            </a:extLst>
          </a:blip>
          <a:srcRect/>
          <a:stretch>
            <a:fillRect/>
          </a:stretch>
        </p:blipFill>
        <p:spPr bwMode="auto">
          <a:xfrm>
            <a:off x="76200" y="4100618"/>
            <a:ext cx="3783863" cy="1958877"/>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2343180" y="457200"/>
            <a:ext cx="4346062"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0" lang="de-DE" sz="4000" b="1" i="0" u="sng" strike="noStrike" cap="none" normalizeH="0" baseline="0" dirty="0" smtClean="0">
                <a:ln>
                  <a:noFill/>
                </a:ln>
                <a:solidFill>
                  <a:schemeClr val="accent6">
                    <a:lumMod val="75000"/>
                  </a:schemeClr>
                </a:solidFill>
                <a:effectLst/>
                <a:latin typeface="Arial" pitchFamily="34" charset="0"/>
                <a:ea typeface="Cambria" pitchFamily="18" charset="0"/>
                <a:cs typeface="Times New Roman" pitchFamily="18" charset="0"/>
              </a:rPr>
              <a:t>Bitterschokolade</a:t>
            </a:r>
            <a:endParaRPr lang="en-US" sz="4000" b="1" cap="none" spc="0" dirty="0">
              <a:ln w="11430"/>
              <a:solidFill>
                <a:schemeClr val="accent6">
                  <a:lumMod val="75000"/>
                </a:schemeClr>
              </a:solidFill>
              <a:effectLst>
                <a:outerShdw blurRad="80000" dist="40000" dir="5040000" algn="tl">
                  <a:srgbClr val="000000">
                    <a:alpha val="30000"/>
                  </a:srgbClr>
                </a:outerShdw>
              </a:effectLst>
            </a:endParaRPr>
          </a:p>
        </p:txBody>
      </p:sp>
      <p:sp>
        <p:nvSpPr>
          <p:cNvPr id="10" name="Rectangle 9"/>
          <p:cNvSpPr/>
          <p:nvPr/>
        </p:nvSpPr>
        <p:spPr>
          <a:xfrm>
            <a:off x="2438400" y="3276600"/>
            <a:ext cx="4315605"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0" lang="de-DE" sz="4000" b="1" i="0" u="sng" strike="noStrike" cap="none" normalizeH="0" baseline="0" dirty="0" smtClean="0">
                <a:ln>
                  <a:noFill/>
                </a:ln>
                <a:solidFill>
                  <a:schemeClr val="accent6">
                    <a:lumMod val="75000"/>
                  </a:schemeClr>
                </a:solidFill>
                <a:effectLst/>
                <a:latin typeface="Arial" pitchFamily="34" charset="0"/>
                <a:ea typeface="Cambria" pitchFamily="18" charset="0"/>
                <a:cs typeface="Times New Roman" pitchFamily="18" charset="0"/>
              </a:rPr>
              <a:t>Milchschokolade</a:t>
            </a:r>
            <a:endParaRPr lang="en-US" sz="4000" b="1" cap="none" spc="0" dirty="0">
              <a:ln w="11430"/>
              <a:solidFill>
                <a:schemeClr val="accent6">
                  <a:lumMod val="75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8847964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Weisse Schokolad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000" y1="72500" x2="17000" y2="72500"/>
                        <a14:foregroundMark x1="7667" y1="69500" x2="7667" y2="69500"/>
                      </a14:backgroundRemoval>
                    </a14:imgEffect>
                  </a14:imgLayer>
                </a14:imgProps>
              </a:ext>
              <a:ext uri="{28A0092B-C50C-407E-A947-70E740481C1C}">
                <a14:useLocalDpi xmlns:a14="http://schemas.microsoft.com/office/drawing/2010/main"/>
              </a:ext>
            </a:extLst>
          </a:blip>
          <a:srcRect/>
          <a:stretch>
            <a:fillRect/>
          </a:stretch>
        </p:blipFill>
        <p:spPr bwMode="auto">
          <a:xfrm>
            <a:off x="369869" y="4314825"/>
            <a:ext cx="3993942" cy="1866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2895600" y="1893510"/>
            <a:ext cx="5638800" cy="3354765"/>
          </a:xfrm>
          <a:prstGeom prst="rect">
            <a:avLst/>
          </a:prstGeom>
        </p:spPr>
        <p:txBody>
          <a:bodyPr wrap="square">
            <a:spAutoFit/>
          </a:bodyPr>
          <a:lstStyle/>
          <a:p>
            <a:pPr fontAlgn="base">
              <a:spcBef>
                <a:spcPct val="0"/>
              </a:spcBef>
              <a:spcAft>
                <a:spcPct val="0"/>
              </a:spcAft>
            </a:pPr>
            <a:r>
              <a:rPr kumimoji="0" lang="de-DE" i="0" strike="noStrike" cap="none" normalizeH="0" baseline="0" dirty="0" smtClean="0">
                <a:ln>
                  <a:noFill/>
                </a:ln>
                <a:effectLst/>
                <a:latin typeface="Arial" pitchFamily="34" charset="0"/>
                <a:ea typeface="Cambria" pitchFamily="18" charset="0"/>
                <a:cs typeface="Times New Roman" pitchFamily="18" charset="0"/>
              </a:rPr>
              <a:t>Weiße Schokolade</a:t>
            </a:r>
            <a:r>
              <a:rPr lang="en-US" dirty="0">
                <a:ln w="11430"/>
                <a:effectLst>
                  <a:outerShdw blurRad="80000" dist="40000" dir="5040000" algn="tl">
                    <a:srgbClr val="000000">
                      <a:alpha val="30000"/>
                    </a:srgbClr>
                  </a:outerShdw>
                </a:effectLst>
              </a:rPr>
              <a:t> </a:t>
            </a:r>
            <a:r>
              <a:rPr kumimoji="0" lang="de-DE" sz="2000" b="0" i="0" u="none" strike="noStrike" cap="none" normalizeH="0" baseline="0" dirty="0" smtClean="0">
                <a:ln>
                  <a:noFill/>
                </a:ln>
                <a:solidFill>
                  <a:schemeClr val="tx1"/>
                </a:solidFill>
                <a:effectLst/>
                <a:latin typeface="+mj-lt"/>
                <a:ea typeface="Cambria" pitchFamily="18" charset="0"/>
                <a:cs typeface="Times New Roman" pitchFamily="18" charset="0"/>
              </a:rPr>
              <a:t>wird aus Kakaobutter, Zucker und Milchbestandteilen hergestellt. </a:t>
            </a:r>
          </a:p>
          <a:p>
            <a:pPr lvl="0" fontAlgn="base">
              <a:spcBef>
                <a:spcPct val="0"/>
              </a:spcBef>
              <a:spcAft>
                <a:spcPct val="0"/>
              </a:spcAft>
            </a:pPr>
            <a:endParaRPr kumimoji="0" lang="de-DE" sz="2000" b="0" i="0" u="none" strike="noStrike" cap="none" normalizeH="0" baseline="0" dirty="0" smtClean="0">
              <a:ln>
                <a:noFill/>
              </a:ln>
              <a:solidFill>
                <a:schemeClr val="tx1"/>
              </a:solidFill>
              <a:effectLst/>
              <a:latin typeface="+mj-lt"/>
              <a:ea typeface="Cambria" pitchFamily="18" charset="0"/>
              <a:cs typeface="Times New Roman" pitchFamily="18" charset="0"/>
            </a:endParaRPr>
          </a:p>
          <a:p>
            <a:pPr lvl="0" fontAlgn="base">
              <a:spcBef>
                <a:spcPct val="0"/>
              </a:spcBef>
              <a:spcAft>
                <a:spcPct val="0"/>
              </a:spcAft>
            </a:pPr>
            <a:r>
              <a:rPr kumimoji="0" lang="de-DE" sz="2000" b="0" i="0" u="none" strike="noStrike" cap="none" normalizeH="0" baseline="0" dirty="0" smtClean="0">
                <a:ln>
                  <a:noFill/>
                </a:ln>
                <a:solidFill>
                  <a:schemeClr val="tx1"/>
                </a:solidFill>
                <a:effectLst/>
                <a:latin typeface="+mj-lt"/>
                <a:ea typeface="Cambria" pitchFamily="18" charset="0"/>
                <a:cs typeface="Times New Roman" pitchFamily="18" charset="0"/>
              </a:rPr>
              <a:t>Sie enthält keinen Kakao und die hellgelbe Kakaobutter gibt der weißen Schokolade ihre charakteristische Farbe.</a:t>
            </a:r>
            <a:r>
              <a:rPr kumimoji="0" lang="de-DE" sz="2000" b="1" i="0" u="none" strike="noStrike" cap="none" normalizeH="0" baseline="0" dirty="0" smtClean="0">
                <a:ln>
                  <a:noFill/>
                </a:ln>
                <a:solidFill>
                  <a:schemeClr val="tx1"/>
                </a:solidFill>
                <a:effectLst/>
                <a:latin typeface="+mj-lt"/>
                <a:ea typeface="Cambria" pitchFamily="18" charset="0"/>
                <a:cs typeface="Times New Roman" pitchFamily="18" charset="0"/>
              </a:rPr>
              <a:t> </a:t>
            </a:r>
          </a:p>
          <a:p>
            <a:pPr lvl="0" fontAlgn="base">
              <a:spcBef>
                <a:spcPct val="0"/>
              </a:spcBef>
              <a:spcAft>
                <a:spcPct val="0"/>
              </a:spcAft>
            </a:pPr>
            <a:endParaRPr lang="de-DE" sz="2000" b="1" dirty="0">
              <a:latin typeface="+mj-lt"/>
              <a:ea typeface="Cambria" pitchFamily="18" charset="0"/>
              <a:cs typeface="Times New Roman" pitchFamily="18" charset="0"/>
            </a:endParaRPr>
          </a:p>
          <a:p>
            <a:pPr lvl="0" fontAlgn="base">
              <a:spcBef>
                <a:spcPct val="0"/>
              </a:spcBef>
              <a:spcAft>
                <a:spcPct val="0"/>
              </a:spcAft>
            </a:pPr>
            <a:r>
              <a:rPr kumimoji="0" lang="de-DE" sz="2000" b="0" i="0" u="none" strike="noStrike" cap="none" normalizeH="0" baseline="0" dirty="0" smtClean="0">
                <a:ln>
                  <a:noFill/>
                </a:ln>
                <a:solidFill>
                  <a:schemeClr val="tx1"/>
                </a:solidFill>
                <a:effectLst/>
                <a:latin typeface="+mj-lt"/>
                <a:ea typeface="Cambria" pitchFamily="18" charset="0"/>
                <a:cs typeface="Times New Roman" pitchFamily="18" charset="0"/>
              </a:rPr>
              <a:t>Weiße Schokolade muss mindestens 20% reine Kakaobutter enthalten.</a:t>
            </a:r>
            <a:endParaRPr kumimoji="0" lang="en-US" sz="2000" b="0" i="0" u="none" strike="noStrike" cap="none" normalizeH="0" baseline="0" dirty="0" smtClean="0">
              <a:ln>
                <a:noFill/>
              </a:ln>
              <a:solidFill>
                <a:schemeClr val="tx1"/>
              </a:solidFill>
              <a:effectLst/>
              <a:latin typeface="+mj-lt"/>
              <a:cs typeface="Arial" pitchFamily="34" charset="0"/>
            </a:endParaRPr>
          </a:p>
          <a:p>
            <a:pPr lvl="0" eaLnBrk="0" fontAlgn="base" hangingPunct="0">
              <a:spcBef>
                <a:spcPct val="0"/>
              </a:spcBef>
              <a:spcAft>
                <a:spcPct val="0"/>
              </a:spcAf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164285" y="457200"/>
            <a:ext cx="4703852"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0" lang="de-DE" sz="4000" b="1" i="0" u="sng" strike="noStrike" cap="none" normalizeH="0" baseline="0" dirty="0" smtClean="0">
                <a:ln>
                  <a:noFill/>
                </a:ln>
                <a:solidFill>
                  <a:schemeClr val="accent6">
                    <a:lumMod val="75000"/>
                  </a:schemeClr>
                </a:solidFill>
                <a:effectLst/>
                <a:latin typeface="Arial" pitchFamily="34" charset="0"/>
                <a:ea typeface="Cambria" pitchFamily="18" charset="0"/>
                <a:cs typeface="Times New Roman" pitchFamily="18" charset="0"/>
              </a:rPr>
              <a:t>Weiße Schokolade</a:t>
            </a:r>
            <a:endParaRPr lang="en-US" sz="4000" b="1" cap="none" spc="0" dirty="0">
              <a:ln w="11430"/>
              <a:solidFill>
                <a:schemeClr val="accent6">
                  <a:lumMod val="75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501878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d9GcTjYRFRp6-Bai74Zp46aLZ_2c4fl9r0i_tsRX6xdmUQpC38Tf4x0Q"/>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21098" y="1447800"/>
            <a:ext cx="5956382" cy="2555630"/>
          </a:xfrm>
          <a:prstGeom prst="rect">
            <a:avLst/>
          </a:prstGeom>
          <a:ln>
            <a:noFill/>
          </a:ln>
          <a:effectLst>
            <a:softEdge rad="317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85800" y="4267200"/>
            <a:ext cx="7848600" cy="1908215"/>
          </a:xfrm>
          <a:prstGeom prst="rect">
            <a:avLst/>
          </a:prstGeom>
          <a:noFill/>
        </p:spPr>
        <p:txBody>
          <a:bodyPr wrap="square" rtlCol="0">
            <a:spAutoFit/>
          </a:bodyPr>
          <a:lstStyle/>
          <a:p>
            <a:r>
              <a:rPr lang="de-DE" sz="2000" dirty="0"/>
              <a:t>Damit Schokolade möglichst lange haltbar ist und möglichst lange ihre Qualität behält, muss man bei der Lagerung einiges </a:t>
            </a:r>
            <a:r>
              <a:rPr lang="de-DE" sz="2000" dirty="0" smtClean="0"/>
              <a:t>beachten:</a:t>
            </a:r>
            <a:r>
              <a:rPr lang="en-US" sz="2000" dirty="0" smtClean="0"/>
              <a:t> </a:t>
            </a:r>
            <a:r>
              <a:rPr lang="de-DE" sz="2000" dirty="0" smtClean="0"/>
              <a:t>Schokolade </a:t>
            </a:r>
            <a:r>
              <a:rPr lang="de-DE" sz="2000" dirty="0"/>
              <a:t>ist feuchtigkeitsempfindlich. Sie muss an einem trockenen Ort </a:t>
            </a:r>
            <a:r>
              <a:rPr lang="de-DE" sz="2000" dirty="0" smtClean="0"/>
              <a:t>aufbewahrt</a:t>
            </a:r>
            <a:r>
              <a:rPr lang="en-US" sz="2000" dirty="0" smtClean="0"/>
              <a:t> </a:t>
            </a:r>
            <a:r>
              <a:rPr lang="de-DE" sz="2000" dirty="0" smtClean="0"/>
              <a:t>Schokolade </a:t>
            </a:r>
            <a:r>
              <a:rPr lang="de-DE" sz="2000" dirty="0"/>
              <a:t>ist geruchsempfindlich. Besonders weiße Schokoladen nehmen sehr leicht Fremdgerüche an</a:t>
            </a:r>
            <a:r>
              <a:rPr lang="de-DE" sz="2000" dirty="0" smtClean="0"/>
              <a:t>.</a:t>
            </a:r>
          </a:p>
          <a:p>
            <a:endParaRPr lang="en-US" dirty="0"/>
          </a:p>
        </p:txBody>
      </p:sp>
      <p:sp>
        <p:nvSpPr>
          <p:cNvPr id="7" name="Rectangle 6"/>
          <p:cNvSpPr/>
          <p:nvPr/>
        </p:nvSpPr>
        <p:spPr>
          <a:xfrm>
            <a:off x="1048024" y="506273"/>
            <a:ext cx="746249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de-DE" sz="5400" b="1" dirty="0" smtClean="0">
                <a:solidFill>
                  <a:schemeClr val="accent6">
                    <a:lumMod val="75000"/>
                  </a:schemeClr>
                </a:solidFill>
              </a:rPr>
              <a:t>Lagerung von Schokolade</a:t>
            </a:r>
            <a:endParaRPr lang="en-US" sz="5400" dirty="0">
              <a:solidFill>
                <a:schemeClr val="accent6">
                  <a:lumMod val="75000"/>
                </a:schemeClr>
              </a:solidFill>
            </a:endParaRPr>
          </a:p>
        </p:txBody>
      </p:sp>
    </p:spTree>
    <p:extLst>
      <p:ext uri="{BB962C8B-B14F-4D97-AF65-F5344CB8AC3E}">
        <p14:creationId xmlns:p14="http://schemas.microsoft.com/office/powerpoint/2010/main" val="12723229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841" y="1066800"/>
            <a:ext cx="8635545" cy="4431983"/>
          </a:xfrm>
          <a:prstGeom prst="rect">
            <a:avLst/>
          </a:prstGeom>
          <a:noFill/>
        </p:spPr>
        <p:txBody>
          <a:bodyPr wrap="square" rtlCol="0">
            <a:spAutoFit/>
          </a:bodyPr>
          <a:lstStyle/>
          <a:p>
            <a:pPr algn="just"/>
            <a:endParaRPr lang="en-US" sz="2400" dirty="0" smtClean="0"/>
          </a:p>
          <a:p>
            <a:r>
              <a:rPr lang="de-DE" sz="2400" dirty="0" smtClean="0"/>
              <a:t>Schokolade ist empfindlich gegen Hitze und gegen Temperaturschwankungen. Sie darf nicht im Licht liegen. Die Lagertemperatur sollte zwischen 12°C und 20°C liegen und sie sollte möglichst konstant sein.</a:t>
            </a:r>
          </a:p>
          <a:p>
            <a:endParaRPr lang="de-DE" sz="2400" dirty="0" smtClean="0"/>
          </a:p>
          <a:p>
            <a:endParaRPr lang="en-US" sz="2400" dirty="0" smtClean="0"/>
          </a:p>
          <a:p>
            <a:pPr lvl="0"/>
            <a:r>
              <a:rPr lang="de-DE" sz="2400" dirty="0" smtClean="0"/>
              <a:t>Hat man die Schokolade in einem geeigneten Raum untergebracht, so hat sie eine sehr lange Haltbarkeit. Dunkle Schokolade ist so in der Regel mindestens zwei Jahre haltbar, Milchschokolade etwa anderthalb Jahre und weiße Schokoladen etwa ein Jahr.</a:t>
            </a:r>
            <a:endParaRPr lang="en-US" sz="2400" dirty="0" smtClean="0"/>
          </a:p>
          <a:p>
            <a:endParaRPr lang="en-US" dirty="0"/>
          </a:p>
        </p:txBody>
      </p:sp>
    </p:spTree>
    <p:extLst>
      <p:ext uri="{BB962C8B-B14F-4D97-AF65-F5344CB8AC3E}">
        <p14:creationId xmlns:p14="http://schemas.microsoft.com/office/powerpoint/2010/main" val="11743501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0931" y="1371600"/>
            <a:ext cx="8305800" cy="5078313"/>
          </a:xfrm>
          <a:prstGeom prst="rect">
            <a:avLst/>
          </a:prstGeom>
          <a:noFill/>
        </p:spPr>
        <p:txBody>
          <a:bodyPr wrap="square" rtlCol="0">
            <a:spAutoFit/>
          </a:bodyPr>
          <a:lstStyle/>
          <a:p>
            <a:r>
              <a:rPr lang="de-DE" b="1" dirty="0" smtClean="0"/>
              <a:t>Fettreif</a:t>
            </a:r>
            <a:endParaRPr lang="en-US" dirty="0"/>
          </a:p>
          <a:p>
            <a:r>
              <a:rPr lang="de-DE" dirty="0"/>
              <a:t>Die Schokolade verliert ihren Glanz und ein fleckiger, weicher, weißer Belag entsteht. Fettreif ist eine Folge zu warmer Lagerung oder von zu stark schwankenden Lagertemperaturen.</a:t>
            </a:r>
            <a:endParaRPr lang="en-US" dirty="0"/>
          </a:p>
          <a:p>
            <a:endParaRPr lang="de-DE" b="1" dirty="0" smtClean="0"/>
          </a:p>
          <a:p>
            <a:r>
              <a:rPr lang="de-DE" b="1" dirty="0" smtClean="0"/>
              <a:t>Zuckerreif</a:t>
            </a:r>
            <a:endParaRPr lang="en-US" dirty="0"/>
          </a:p>
          <a:p>
            <a:r>
              <a:rPr lang="de-DE" dirty="0" smtClean="0"/>
              <a:t>Kommt </a:t>
            </a:r>
            <a:r>
              <a:rPr lang="de-DE" dirty="0"/>
              <a:t>Schokolade von einer sehr kalten Lagerumgebung in eine sehr warme Umgebung kann es zu Kondensation auf der Schokolade kommen. In der Feuchtigkeit wird der Zucker der Schokolade gelöst. Die Schokolade hat eine raue ungleichmäßige Oberfläche bekommen.</a:t>
            </a:r>
            <a:endParaRPr lang="en-US" dirty="0"/>
          </a:p>
          <a:p>
            <a:endParaRPr lang="de-DE" b="1" u="dotted" dirty="0" smtClean="0"/>
          </a:p>
          <a:p>
            <a:r>
              <a:rPr lang="de-DE" b="1" dirty="0" smtClean="0"/>
              <a:t>Oxidation</a:t>
            </a:r>
            <a:endParaRPr lang="en-US" dirty="0"/>
          </a:p>
          <a:p>
            <a:r>
              <a:rPr lang="de-DE" dirty="0" smtClean="0"/>
              <a:t>Kommt </a:t>
            </a:r>
            <a:r>
              <a:rPr lang="de-DE" dirty="0"/>
              <a:t>Schokolade mit Luft und Licht (auch Kunstlicht) in Berührung, kommt es zur so genannten Oxidation. Das heißt, dass in der Schokolade enthaltene Fett löst sich auf. Die Folge ist eine starke Geschmacksveränderung und ein unangenehmer Geruch. Um Oxidation zu vermeiden muss die Schokolade dunkel und luftdicht verpackt aufbewahrt werden.</a:t>
            </a:r>
            <a:endParaRPr lang="en-US" dirty="0"/>
          </a:p>
          <a:p>
            <a:endParaRPr lang="en-US" dirty="0"/>
          </a:p>
        </p:txBody>
      </p:sp>
      <p:sp>
        <p:nvSpPr>
          <p:cNvPr id="6" name="Rectangle 5"/>
          <p:cNvSpPr/>
          <p:nvPr/>
        </p:nvSpPr>
        <p:spPr>
          <a:xfrm>
            <a:off x="457200" y="561833"/>
            <a:ext cx="8270084"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de-DE" sz="4000" b="1" dirty="0" smtClean="0">
                <a:solidFill>
                  <a:schemeClr val="accent6">
                    <a:lumMod val="75000"/>
                  </a:schemeClr>
                </a:solidFill>
              </a:rPr>
              <a:t>Typische Folgen fehlerhafter Lagerung</a:t>
            </a:r>
            <a:endParaRPr lang="en-US" sz="4000" dirty="0" smtClean="0">
              <a:solidFill>
                <a:schemeClr val="accent6">
                  <a:lumMod val="75000"/>
                </a:schemeClr>
              </a:solidFill>
            </a:endParaRPr>
          </a:p>
        </p:txBody>
      </p:sp>
    </p:spTree>
    <p:extLst>
      <p:ext uri="{BB962C8B-B14F-4D97-AF65-F5344CB8AC3E}">
        <p14:creationId xmlns:p14="http://schemas.microsoft.com/office/powerpoint/2010/main" val="20645243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Schokolad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90600" y="1409573"/>
            <a:ext cx="3340100" cy="5008294"/>
          </a:xfrm>
          <a:prstGeom prst="rect">
            <a:avLst/>
          </a:prstGeom>
          <a:ln>
            <a:noFill/>
          </a:ln>
          <a:effectLst>
            <a:softEdge rad="317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92400" y="1526340"/>
            <a:ext cx="4140877" cy="4431983"/>
          </a:xfrm>
          <a:prstGeom prst="rect">
            <a:avLst/>
          </a:prstGeom>
          <a:noFill/>
        </p:spPr>
        <p:txBody>
          <a:bodyPr wrap="none" rtlCol="0">
            <a:spAutoFit/>
          </a:bodyPr>
          <a:lstStyle/>
          <a:p>
            <a:r>
              <a:rPr lang="sr-Latn-CS" sz="2400" b="1" dirty="0"/>
              <a:t>100 grama čokolade sadrži</a:t>
            </a:r>
            <a:r>
              <a:rPr lang="sr-Latn-CS" sz="2400" b="1" dirty="0" smtClean="0"/>
              <a:t>:</a:t>
            </a:r>
            <a:endParaRPr lang="sr-Cyrl-RS" sz="2400" b="1" dirty="0" smtClean="0"/>
          </a:p>
          <a:p>
            <a:endParaRPr lang="en-US" sz="2400" b="1" dirty="0"/>
          </a:p>
          <a:p>
            <a:pPr marL="342900" lvl="0" indent="-342900">
              <a:buFont typeface="Arial" pitchFamily="34" charset="0"/>
              <a:buChar char="•"/>
              <a:tabLst>
                <a:tab pos="3425825" algn="ctr"/>
              </a:tabLst>
            </a:pPr>
            <a:r>
              <a:rPr lang="de-DE" sz="2400" dirty="0"/>
              <a:t>belančevine </a:t>
            </a:r>
            <a:r>
              <a:rPr lang="de-DE" sz="2400" dirty="0" smtClean="0"/>
              <a:t>	10g</a:t>
            </a:r>
            <a:endParaRPr lang="en-US" sz="2400" dirty="0"/>
          </a:p>
          <a:p>
            <a:pPr marL="342900" lvl="0" indent="-342900">
              <a:buFont typeface="Arial" pitchFamily="34" charset="0"/>
              <a:buChar char="•"/>
              <a:tabLst>
                <a:tab pos="3425825" algn="ctr"/>
              </a:tabLst>
            </a:pPr>
            <a:r>
              <a:rPr lang="de-DE" sz="2400" dirty="0"/>
              <a:t>masnoće </a:t>
            </a:r>
            <a:r>
              <a:rPr lang="de-DE" sz="2400" dirty="0" smtClean="0"/>
              <a:t>	27g</a:t>
            </a:r>
            <a:endParaRPr lang="en-US" sz="2400" dirty="0"/>
          </a:p>
          <a:p>
            <a:pPr marL="342900" lvl="0" indent="-342900">
              <a:buFont typeface="Arial" pitchFamily="34" charset="0"/>
              <a:buChar char="•"/>
              <a:tabLst>
                <a:tab pos="3425825" algn="ctr"/>
              </a:tabLst>
            </a:pPr>
            <a:r>
              <a:rPr lang="de-DE" sz="2400" dirty="0"/>
              <a:t>ugljenihidrati </a:t>
            </a:r>
            <a:r>
              <a:rPr lang="de-DE" sz="2400" dirty="0" smtClean="0"/>
              <a:t>	54g</a:t>
            </a:r>
            <a:endParaRPr lang="en-US" sz="2400" dirty="0"/>
          </a:p>
          <a:p>
            <a:pPr marL="342900" lvl="0" indent="-342900">
              <a:buFont typeface="Arial" pitchFamily="34" charset="0"/>
              <a:buChar char="•"/>
              <a:tabLst>
                <a:tab pos="3425825" algn="ctr"/>
              </a:tabLst>
            </a:pPr>
            <a:r>
              <a:rPr lang="de-DE" sz="2400" dirty="0"/>
              <a:t>kalijum </a:t>
            </a:r>
            <a:r>
              <a:rPr lang="de-DE" sz="2400" dirty="0" smtClean="0"/>
              <a:t>	400mg</a:t>
            </a:r>
            <a:endParaRPr lang="en-US" sz="2400" dirty="0"/>
          </a:p>
          <a:p>
            <a:pPr marL="342900" lvl="0" indent="-342900">
              <a:buFont typeface="Arial" pitchFamily="34" charset="0"/>
              <a:buChar char="•"/>
              <a:tabLst>
                <a:tab pos="3425825" algn="ctr"/>
              </a:tabLst>
            </a:pPr>
            <a:r>
              <a:rPr lang="de-DE" sz="2400" dirty="0"/>
              <a:t>m</a:t>
            </a:r>
            <a:r>
              <a:rPr lang="de-DE" sz="2400" dirty="0" smtClean="0"/>
              <a:t>agnezijum</a:t>
            </a:r>
            <a:r>
              <a:rPr lang="de-DE" sz="2400" dirty="0"/>
              <a:t>	</a:t>
            </a:r>
            <a:r>
              <a:rPr lang="de-DE" sz="2400" dirty="0" smtClean="0"/>
              <a:t> </a:t>
            </a:r>
            <a:r>
              <a:rPr lang="de-DE" sz="2400" dirty="0" smtClean="0"/>
              <a:t>300mg </a:t>
            </a:r>
            <a:endParaRPr lang="en-US" sz="2400" dirty="0"/>
          </a:p>
          <a:p>
            <a:pPr marL="342900" lvl="0" indent="-342900">
              <a:buFont typeface="Arial" pitchFamily="34" charset="0"/>
              <a:buChar char="•"/>
              <a:tabLst>
                <a:tab pos="3425825" algn="ctr"/>
              </a:tabLst>
            </a:pPr>
            <a:r>
              <a:rPr lang="de-DE" sz="2400" dirty="0"/>
              <a:t>fosfor </a:t>
            </a:r>
            <a:r>
              <a:rPr lang="de-DE" sz="2400" dirty="0" smtClean="0"/>
              <a:t>	250mg</a:t>
            </a:r>
            <a:endParaRPr lang="en-US" sz="2400" dirty="0"/>
          </a:p>
          <a:p>
            <a:pPr marL="342900" lvl="0" indent="-342900">
              <a:buFont typeface="Arial" pitchFamily="34" charset="0"/>
              <a:buChar char="•"/>
              <a:tabLst>
                <a:tab pos="3425825" algn="ctr"/>
              </a:tabLst>
            </a:pPr>
            <a:r>
              <a:rPr lang="de-DE" sz="2400" dirty="0"/>
              <a:t>kalcijum </a:t>
            </a:r>
            <a:r>
              <a:rPr lang="de-DE" sz="2400" dirty="0" smtClean="0"/>
              <a:t>	100mg</a:t>
            </a:r>
            <a:endParaRPr lang="en-US" sz="2400" dirty="0"/>
          </a:p>
          <a:p>
            <a:pPr marL="342900" lvl="0" indent="-342900">
              <a:buFont typeface="Arial" pitchFamily="34" charset="0"/>
              <a:buChar char="•"/>
              <a:tabLst>
                <a:tab pos="3425825" algn="ctr"/>
              </a:tabLst>
            </a:pPr>
            <a:r>
              <a:rPr lang="de-DE" sz="2400" dirty="0"/>
              <a:t>natrijum </a:t>
            </a:r>
            <a:r>
              <a:rPr lang="de-DE" sz="2400" dirty="0" smtClean="0"/>
              <a:t>	12mg</a:t>
            </a:r>
            <a:endParaRPr lang="en-US" sz="2400" dirty="0"/>
          </a:p>
          <a:p>
            <a:pPr marL="342900" lvl="0" indent="-342900">
              <a:buFont typeface="Arial" pitchFamily="34" charset="0"/>
              <a:buChar char="•"/>
              <a:tabLst>
                <a:tab pos="3425825" algn="ctr"/>
              </a:tabLst>
            </a:pPr>
            <a:r>
              <a:rPr lang="de-DE" sz="2400" dirty="0"/>
              <a:t>gvoždje </a:t>
            </a:r>
            <a:r>
              <a:rPr lang="de-DE" sz="2400" dirty="0" smtClean="0"/>
              <a:t>	3mg</a:t>
            </a:r>
            <a:endParaRPr lang="en-US" sz="2400" dirty="0"/>
          </a:p>
          <a:p>
            <a:endParaRPr lang="en-US" dirty="0"/>
          </a:p>
        </p:txBody>
      </p:sp>
      <p:sp>
        <p:nvSpPr>
          <p:cNvPr id="7" name="Rectangle 6"/>
          <p:cNvSpPr/>
          <p:nvPr/>
        </p:nvSpPr>
        <p:spPr>
          <a:xfrm>
            <a:off x="1143000" y="457200"/>
            <a:ext cx="682622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de-DE" sz="4000" b="1" dirty="0" smtClean="0">
                <a:solidFill>
                  <a:schemeClr val="accent6">
                    <a:lumMod val="75000"/>
                  </a:schemeClr>
                </a:solidFill>
              </a:rPr>
              <a:t>Šta sadrži 100 grama čokolade?</a:t>
            </a:r>
            <a:endParaRPr lang="en-US" sz="4000" dirty="0">
              <a:solidFill>
                <a:schemeClr val="accent6">
                  <a:lumMod val="75000"/>
                </a:schemeClr>
              </a:solidFill>
            </a:endParaRPr>
          </a:p>
        </p:txBody>
      </p:sp>
    </p:spTree>
    <p:extLst>
      <p:ext uri="{BB962C8B-B14F-4D97-AF65-F5344CB8AC3E}">
        <p14:creationId xmlns:p14="http://schemas.microsoft.com/office/powerpoint/2010/main" val="23784013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425</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Profesor</dc:creator>
  <cp:lastModifiedBy>Profesor</cp:lastModifiedBy>
  <cp:revision>12</cp:revision>
  <dcterms:created xsi:type="dcterms:W3CDTF">2012-12-17T07:24:34Z</dcterms:created>
  <dcterms:modified xsi:type="dcterms:W3CDTF">2012-12-17T11:47:05Z</dcterms:modified>
</cp:coreProperties>
</file>